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sldIdLst>
    <p:sldId id="342" r:id="rId5"/>
    <p:sldId id="349" r:id="rId6"/>
    <p:sldId id="356" r:id="rId7"/>
    <p:sldId id="358" r:id="rId8"/>
    <p:sldId id="354" r:id="rId9"/>
    <p:sldId id="359" r:id="rId10"/>
    <p:sldId id="360" r:id="rId11"/>
    <p:sldId id="35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46"/>
  </p:normalViewPr>
  <p:slideViewPr>
    <p:cSldViewPr snapToGrid="0" snapToObjects="1" showGuides="1">
      <p:cViewPr varScale="1">
        <p:scale>
          <a:sx n="82" d="100"/>
          <a:sy n="82" d="100"/>
        </p:scale>
        <p:origin x="643"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a:latin typeface="Algerian" panose="04020705040A02060702" pitchFamily="82" charset="0"/>
              </a:rPr>
              <a:t>REPORT</a:t>
            </a:r>
            <a:endParaRPr lang="en-US" dirty="0">
              <a:latin typeface="Algerian" panose="04020705040A02060702" pitchFamily="82" charset="0"/>
            </a:endParaRP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US"/>
              <a:t>Created by : Sakshi Shishir Chandanshive</a:t>
            </a:r>
            <a:endParaRPr lang="en-US" dirty="0"/>
          </a:p>
        </p:txBody>
      </p:sp>
    </p:spTree>
    <p:extLst>
      <p:ext uri="{BB962C8B-B14F-4D97-AF65-F5344CB8AC3E}">
        <p14:creationId xmlns:p14="http://schemas.microsoft.com/office/powerpoint/2010/main" val="249803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5109746" y="276634"/>
            <a:ext cx="1972507" cy="539443"/>
          </a:xfrm>
        </p:spPr>
        <p:txBody>
          <a:bodyPr/>
          <a:lstStyle/>
          <a:p>
            <a:r>
              <a:rPr lang="en-US" sz="4000"/>
              <a:t>Report</a:t>
            </a:r>
            <a:endParaRPr lang="en-US" sz="4000" dirty="0"/>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
        <p:nvSpPr>
          <p:cNvPr id="5" name="Title 5">
            <a:extLst>
              <a:ext uri="{FF2B5EF4-FFF2-40B4-BE49-F238E27FC236}">
                <a16:creationId xmlns:a16="http://schemas.microsoft.com/office/drawing/2014/main" id="{E9FAB876-405C-AD72-B086-27A367AC4504}"/>
              </a:ext>
            </a:extLst>
          </p:cNvPr>
          <p:cNvSpPr txBox="1">
            <a:spLocks/>
          </p:cNvSpPr>
          <p:nvPr/>
        </p:nvSpPr>
        <p:spPr>
          <a:xfrm>
            <a:off x="637956" y="1269690"/>
            <a:ext cx="11042767" cy="465916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spc="0">
                <a:solidFill>
                  <a:schemeClr val="bg1"/>
                </a:solidFill>
                <a:latin typeface="+mj-lt"/>
                <a:ea typeface="+mj-ea"/>
                <a:cs typeface="Biome" panose="020B0503030204020804" pitchFamily="34" charset="0"/>
              </a:defRPr>
            </a:lvl1pPr>
          </a:lstStyle>
          <a:p>
            <a:pPr marL="285750" indent="-285750" algn="l">
              <a:lnSpc>
                <a:spcPct val="200000"/>
              </a:lnSpc>
              <a:buFont typeface="Arial" panose="020B0604020202020204" pitchFamily="34" charset="0"/>
              <a:buChar char="•"/>
            </a:pPr>
            <a:r>
              <a:rPr lang="en-US" sz="1600" b="1">
                <a:latin typeface="Arial Nova" panose="020B0504020202020204" pitchFamily="34" charset="0"/>
              </a:rPr>
              <a:t>Title </a:t>
            </a:r>
            <a:r>
              <a:rPr lang="en-US" sz="1600">
                <a:latin typeface="Arial Nova" panose="020B0504020202020204" pitchFamily="34" charset="0"/>
              </a:rPr>
              <a:t>             : Reflected Cross-site Scripting (XSS)</a:t>
            </a:r>
          </a:p>
          <a:p>
            <a:pPr marL="285750" indent="-285750" algn="l">
              <a:lnSpc>
                <a:spcPct val="200000"/>
              </a:lnSpc>
              <a:buFont typeface="Arial" panose="020B0604020202020204" pitchFamily="34" charset="0"/>
              <a:buChar char="•"/>
            </a:pPr>
            <a:r>
              <a:rPr lang="en-US" sz="1600" b="1">
                <a:latin typeface="Arial Nova" panose="020B0504020202020204" pitchFamily="34" charset="0"/>
              </a:rPr>
              <a:t>Domain</a:t>
            </a:r>
            <a:r>
              <a:rPr lang="en-US" sz="1600">
                <a:latin typeface="Arial Nova" panose="020B0504020202020204" pitchFamily="34" charset="0"/>
              </a:rPr>
              <a:t>        : http://vulnweb.com/ </a:t>
            </a:r>
          </a:p>
          <a:p>
            <a:pPr marL="285750" indent="-285750" algn="l">
              <a:lnSpc>
                <a:spcPct val="200000"/>
              </a:lnSpc>
              <a:buFont typeface="Arial" panose="020B0604020202020204" pitchFamily="34" charset="0"/>
              <a:buChar char="•"/>
            </a:pPr>
            <a:r>
              <a:rPr lang="en-US" sz="1600" b="1">
                <a:latin typeface="Arial Nova" panose="020B0504020202020204" pitchFamily="34" charset="0"/>
              </a:rPr>
              <a:t>Sub-domain</a:t>
            </a:r>
            <a:r>
              <a:rPr lang="en-US" sz="1600">
                <a:latin typeface="Arial Nova" panose="020B0504020202020204" pitchFamily="34" charset="0"/>
              </a:rPr>
              <a:t> : http://testphp.vulnweb.com/</a:t>
            </a:r>
          </a:p>
          <a:p>
            <a:pPr marL="285750" indent="-285750" algn="l">
              <a:lnSpc>
                <a:spcPct val="200000"/>
              </a:lnSpc>
              <a:buFont typeface="Arial" panose="020B0604020202020204" pitchFamily="34" charset="0"/>
              <a:buChar char="•"/>
            </a:pPr>
            <a:r>
              <a:rPr lang="en-US" sz="1600" b="1">
                <a:latin typeface="Arial Nova" panose="020B0504020202020204" pitchFamily="34" charset="0"/>
              </a:rPr>
              <a:t>Tool used</a:t>
            </a:r>
            <a:r>
              <a:rPr lang="en-US" sz="1600">
                <a:latin typeface="Arial Nova" panose="020B0504020202020204" pitchFamily="34" charset="0"/>
              </a:rPr>
              <a:t>     : Burpsuite</a:t>
            </a:r>
          </a:p>
          <a:p>
            <a:pPr marL="285750" indent="-285750" algn="l">
              <a:lnSpc>
                <a:spcPct val="200000"/>
              </a:lnSpc>
              <a:buFont typeface="Arial" panose="020B0604020202020204" pitchFamily="34" charset="0"/>
              <a:buChar char="•"/>
            </a:pPr>
            <a:r>
              <a:rPr lang="en-US" sz="1600">
                <a:latin typeface="Arial Nova" panose="020B0504020202020204" pitchFamily="34" charset="0"/>
              </a:rPr>
              <a:t>Reflected Cross-site Scripting (XSS) occur when an attacker injects browser executable code within a single HTTP response.When a web application is vulnerable to this type of attack, it will pass unvalidated input sent through requests back to the client.</a:t>
            </a:r>
          </a:p>
          <a:p>
            <a:pPr marL="285750" indent="-285750" algn="l">
              <a:lnSpc>
                <a:spcPct val="200000"/>
              </a:lnSpc>
              <a:buFont typeface="Arial" panose="020B0604020202020204" pitchFamily="34" charset="0"/>
              <a:buChar char="•"/>
            </a:pPr>
            <a:r>
              <a:rPr lang="en-US" sz="1600">
                <a:latin typeface="Arial Nova" panose="020B0504020202020204" pitchFamily="34" charset="0"/>
              </a:rPr>
              <a:t>The value of request parameter is copied into the value of an HTML tag attribute which is encapsulated in double quotation marks.The input was echoed unmodified in the application's response. This proof-of-concept attack demonstrates that it is possible to inject arbitrary JavaScript into the application's response.</a:t>
            </a:r>
            <a:endParaRPr lang="en-US" sz="1600" dirty="0">
              <a:latin typeface="Arial Nova" panose="020B0504020202020204" pitchFamily="34" charset="0"/>
            </a:endParaRPr>
          </a:p>
        </p:txBody>
      </p:sp>
    </p:spTree>
    <p:extLst>
      <p:ext uri="{BB962C8B-B14F-4D97-AF65-F5344CB8AC3E}">
        <p14:creationId xmlns:p14="http://schemas.microsoft.com/office/powerpoint/2010/main" val="1250634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
        <p:nvSpPr>
          <p:cNvPr id="5" name="Title 5">
            <a:extLst>
              <a:ext uri="{FF2B5EF4-FFF2-40B4-BE49-F238E27FC236}">
                <a16:creationId xmlns:a16="http://schemas.microsoft.com/office/drawing/2014/main" id="{E9FAB876-405C-AD72-B086-27A367AC4504}"/>
              </a:ext>
            </a:extLst>
          </p:cNvPr>
          <p:cNvSpPr txBox="1">
            <a:spLocks/>
          </p:cNvSpPr>
          <p:nvPr/>
        </p:nvSpPr>
        <p:spPr>
          <a:xfrm>
            <a:off x="1085893" y="963562"/>
            <a:ext cx="10290029" cy="4473677"/>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spc="0">
                <a:solidFill>
                  <a:schemeClr val="bg1"/>
                </a:solidFill>
                <a:latin typeface="+mj-lt"/>
                <a:ea typeface="+mj-ea"/>
                <a:cs typeface="Biome" panose="020B0503030204020804" pitchFamily="34" charset="0"/>
              </a:defRPr>
            </a:lvl1pPr>
          </a:lstStyle>
          <a:p>
            <a:pPr marL="285750" indent="-285750" algn="l">
              <a:lnSpc>
                <a:spcPct val="200000"/>
              </a:lnSpc>
              <a:buFont typeface="Arial" panose="020B0604020202020204" pitchFamily="34" charset="0"/>
              <a:buChar char="•"/>
            </a:pPr>
            <a:r>
              <a:rPr lang="en-US" sz="1600" b="1">
                <a:latin typeface="Arial Nova" panose="020B0504020202020204" pitchFamily="34" charset="0"/>
              </a:rPr>
              <a:t>Steps:</a:t>
            </a:r>
          </a:p>
          <a:p>
            <a:pPr marL="400050" indent="-400050" algn="l">
              <a:lnSpc>
                <a:spcPct val="200000"/>
              </a:lnSpc>
              <a:buFont typeface="+mj-lt"/>
              <a:buAutoNum type="romanUcPeriod"/>
            </a:pPr>
            <a:r>
              <a:rPr lang="en-US" sz="1600">
                <a:latin typeface="Arial Nova" panose="020B0504020202020204" pitchFamily="34" charset="0"/>
              </a:rPr>
              <a:t>Open the burpsuite and browser. Copy the sub-doamain url.</a:t>
            </a:r>
          </a:p>
          <a:p>
            <a:pPr marL="400050" indent="-400050" algn="l">
              <a:lnSpc>
                <a:spcPct val="200000"/>
              </a:lnSpc>
              <a:buFont typeface="+mj-lt"/>
              <a:buAutoNum type="romanUcPeriod"/>
            </a:pPr>
            <a:r>
              <a:rPr lang="en-US" sz="1600">
                <a:latin typeface="Arial Nova" panose="020B0504020202020204" pitchFamily="34" charset="0"/>
              </a:rPr>
              <a:t>Click on intercept on button. </a:t>
            </a:r>
          </a:p>
          <a:p>
            <a:pPr marL="400050" indent="-400050" algn="l">
              <a:lnSpc>
                <a:spcPct val="200000"/>
              </a:lnSpc>
              <a:buFont typeface="+mj-lt"/>
              <a:buAutoNum type="romanUcPeriod"/>
            </a:pPr>
            <a:r>
              <a:rPr lang="en-US" sz="1600">
                <a:latin typeface="Arial Nova" panose="020B0504020202020204" pitchFamily="34" charset="0"/>
              </a:rPr>
              <a:t>Then enter the html script in the search box of the browser.</a:t>
            </a:r>
          </a:p>
          <a:p>
            <a:pPr marL="400050" indent="-400050" algn="l">
              <a:lnSpc>
                <a:spcPct val="200000"/>
              </a:lnSpc>
              <a:buFont typeface="+mj-lt"/>
              <a:buAutoNum type="romanUcPeriod"/>
            </a:pPr>
            <a:r>
              <a:rPr lang="en-US" sz="1600">
                <a:latin typeface="Arial Nova" panose="020B0504020202020204" pitchFamily="34" charset="0"/>
              </a:rPr>
              <a:t>You will get the response on the burpsuite, then right click and click on send to repeater.</a:t>
            </a:r>
          </a:p>
          <a:p>
            <a:pPr marL="400050" indent="-400050" algn="l">
              <a:lnSpc>
                <a:spcPct val="200000"/>
              </a:lnSpc>
              <a:buFont typeface="+mj-lt"/>
              <a:buAutoNum type="romanUcPeriod"/>
            </a:pPr>
            <a:r>
              <a:rPr lang="en-US" sz="1600">
                <a:latin typeface="Arial Nova" panose="020B0504020202020204" pitchFamily="34" charset="0"/>
              </a:rPr>
              <a:t>Hit on the send button of the repeater's sub tab and will find the response.</a:t>
            </a:r>
          </a:p>
          <a:p>
            <a:pPr marL="400050" indent="-400050" algn="l">
              <a:lnSpc>
                <a:spcPct val="200000"/>
              </a:lnSpc>
              <a:buFont typeface="+mj-lt"/>
              <a:buAutoNum type="romanUcPeriod"/>
            </a:pPr>
            <a:r>
              <a:rPr lang="en-US" sz="1600">
                <a:latin typeface="Arial Nova" panose="020B0504020202020204" pitchFamily="34" charset="0"/>
              </a:rPr>
              <a:t>Right click within the response tab and click on show response on browser and click on the copy button</a:t>
            </a:r>
          </a:p>
          <a:p>
            <a:pPr marL="400050" indent="-400050" algn="l">
              <a:lnSpc>
                <a:spcPct val="200000"/>
              </a:lnSpc>
              <a:buFont typeface="+mj-lt"/>
              <a:buAutoNum type="romanUcPeriod"/>
            </a:pPr>
            <a:r>
              <a:rPr lang="en-US" sz="1600">
                <a:latin typeface="Arial Nova" panose="020B0504020202020204" pitchFamily="34" charset="0"/>
              </a:rPr>
              <a:t>Paste the copied URL in the web browser you will find the popup which will display the domain of the website.</a:t>
            </a:r>
          </a:p>
        </p:txBody>
      </p:sp>
    </p:spTree>
    <p:extLst>
      <p:ext uri="{BB962C8B-B14F-4D97-AF65-F5344CB8AC3E}">
        <p14:creationId xmlns:p14="http://schemas.microsoft.com/office/powerpoint/2010/main" val="3451223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
        <p:nvSpPr>
          <p:cNvPr id="5" name="Title 5">
            <a:extLst>
              <a:ext uri="{FF2B5EF4-FFF2-40B4-BE49-F238E27FC236}">
                <a16:creationId xmlns:a16="http://schemas.microsoft.com/office/drawing/2014/main" id="{E9FAB876-405C-AD72-B086-27A367AC4504}"/>
              </a:ext>
            </a:extLst>
          </p:cNvPr>
          <p:cNvSpPr txBox="1">
            <a:spLocks/>
          </p:cNvSpPr>
          <p:nvPr/>
        </p:nvSpPr>
        <p:spPr>
          <a:xfrm>
            <a:off x="977738" y="580103"/>
            <a:ext cx="10447346" cy="535858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spc="0">
                <a:solidFill>
                  <a:schemeClr val="bg1"/>
                </a:solidFill>
                <a:latin typeface="+mj-lt"/>
                <a:ea typeface="+mj-ea"/>
                <a:cs typeface="Biome" panose="020B0503030204020804" pitchFamily="34" charset="0"/>
              </a:defRPr>
            </a:lvl1pPr>
          </a:lstStyle>
          <a:p>
            <a:pPr marL="285750" indent="-285750" algn="l">
              <a:lnSpc>
                <a:spcPct val="200000"/>
              </a:lnSpc>
              <a:buFont typeface="Arial" panose="020B0604020202020204" pitchFamily="34" charset="0"/>
              <a:buChar char="•"/>
            </a:pPr>
            <a:r>
              <a:rPr lang="en-US" sz="1600" b="1">
                <a:latin typeface="Arial Nova" panose="020B0504020202020204" pitchFamily="34" charset="0"/>
              </a:rPr>
              <a:t>Impact</a:t>
            </a:r>
          </a:p>
          <a:p>
            <a:pPr algn="l">
              <a:lnSpc>
                <a:spcPct val="200000"/>
              </a:lnSpc>
            </a:pPr>
            <a:r>
              <a:rPr lang="en-US" sz="1600">
                <a:latin typeface="Arial Nova" panose="020B0504020202020204" pitchFamily="34" charset="0"/>
              </a:rPr>
              <a:t>Cookie Stealing - A malicious user can steal cookies and use them to gain access to the application.</a:t>
            </a:r>
          </a:p>
          <a:p>
            <a:pPr algn="l">
              <a:lnSpc>
                <a:spcPct val="200000"/>
              </a:lnSpc>
            </a:pPr>
            <a:r>
              <a:rPr lang="en-US" sz="1600">
                <a:latin typeface="Arial Nova" panose="020B0504020202020204" pitchFamily="34" charset="0"/>
              </a:rPr>
              <a:t>Arbitrary requests - An attacker can use XSS to send requests that appear to be from the victim to the web server.</a:t>
            </a:r>
          </a:p>
          <a:p>
            <a:pPr algn="l">
              <a:lnSpc>
                <a:spcPct val="200000"/>
              </a:lnSpc>
            </a:pPr>
            <a:r>
              <a:rPr lang="en-US" sz="1600">
                <a:latin typeface="Arial Nova" panose="020B0504020202020204" pitchFamily="34" charset="0"/>
              </a:rPr>
              <a:t>Malware download - XSS can prompt the user to download malware. Since the prompt looks like a legitimate request from the site, the user may be more likely to trust the request and actually install the malware.</a:t>
            </a:r>
          </a:p>
          <a:p>
            <a:pPr algn="l">
              <a:lnSpc>
                <a:spcPct val="200000"/>
              </a:lnSpc>
            </a:pPr>
            <a:r>
              <a:rPr lang="en-US" sz="1600">
                <a:latin typeface="Arial Nova" panose="020B0504020202020204" pitchFamily="34" charset="0"/>
              </a:rPr>
              <a:t>Defacement - attacker can deface the website usig javascript code.</a:t>
            </a:r>
          </a:p>
          <a:p>
            <a:pPr algn="l">
              <a:lnSpc>
                <a:spcPct val="200000"/>
              </a:lnSpc>
            </a:pPr>
            <a:endParaRPr lang="en-US" sz="1600">
              <a:latin typeface="Arial Nova" panose="020B0504020202020204" pitchFamily="34" charset="0"/>
            </a:endParaRPr>
          </a:p>
          <a:p>
            <a:pPr marL="285750" indent="-285750" algn="l">
              <a:lnSpc>
                <a:spcPct val="200000"/>
              </a:lnSpc>
              <a:buFont typeface="Arial" panose="020B0604020202020204" pitchFamily="34" charset="0"/>
              <a:buChar char="•"/>
            </a:pPr>
            <a:r>
              <a:rPr lang="en-US" sz="1600" b="1">
                <a:latin typeface="Arial Nova" panose="020B0504020202020204" pitchFamily="34" charset="0"/>
              </a:rPr>
              <a:t>Mitigation : </a:t>
            </a:r>
          </a:p>
          <a:p>
            <a:pPr algn="l">
              <a:lnSpc>
                <a:spcPct val="200000"/>
              </a:lnSpc>
            </a:pPr>
            <a:r>
              <a:rPr lang="en-US" sz="1600">
                <a:latin typeface="Arial Nova" panose="020B0504020202020204" pitchFamily="34" charset="0"/>
              </a:rPr>
              <a:t>Input should be validated as strictly as possible on arrival, given the kind of content that it is expected to contain.</a:t>
            </a:r>
          </a:p>
          <a:p>
            <a:pPr algn="l">
              <a:lnSpc>
                <a:spcPct val="200000"/>
              </a:lnSpc>
            </a:pPr>
            <a:r>
              <a:rPr lang="en-US" sz="1600">
                <a:latin typeface="Arial Nova" panose="020B0504020202020204" pitchFamily="34" charset="0"/>
              </a:rPr>
              <a:t>User input should be HTML-encoded at any point where it is copied into application responses. All HTML metacharacters, including &lt; &gt; " ' and =, should be replaced with the corresponding HTML entities (&lt; &gt; etc).</a:t>
            </a:r>
          </a:p>
        </p:txBody>
      </p:sp>
    </p:spTree>
    <p:extLst>
      <p:ext uri="{BB962C8B-B14F-4D97-AF65-F5344CB8AC3E}">
        <p14:creationId xmlns:p14="http://schemas.microsoft.com/office/powerpoint/2010/main" val="416063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E32F92F-9854-EC0A-5251-D8F3A9EF18E3}"/>
              </a:ext>
            </a:extLst>
          </p:cNvPr>
          <p:cNvSpPr txBox="1">
            <a:spLocks/>
          </p:cNvSpPr>
          <p:nvPr/>
        </p:nvSpPr>
        <p:spPr>
          <a:xfrm>
            <a:off x="820422" y="235974"/>
            <a:ext cx="10339191" cy="48178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spc="0">
                <a:solidFill>
                  <a:schemeClr val="bg1"/>
                </a:solidFill>
                <a:latin typeface="+mj-lt"/>
                <a:ea typeface="+mj-ea"/>
                <a:cs typeface="Biome" panose="020B0503030204020804" pitchFamily="34" charset="0"/>
              </a:defRPr>
            </a:lvl1pPr>
          </a:lstStyle>
          <a:p>
            <a:pPr marL="285750" indent="-285750" algn="l">
              <a:lnSpc>
                <a:spcPct val="200000"/>
              </a:lnSpc>
              <a:buFont typeface="Arial" panose="020B0604020202020204" pitchFamily="34" charset="0"/>
              <a:buChar char="•"/>
            </a:pPr>
            <a:r>
              <a:rPr lang="en-US" sz="1600">
                <a:latin typeface="Arial Nova" panose="020B0504020202020204" pitchFamily="34" charset="0"/>
              </a:rPr>
              <a:t>In the attachment below is the request, response video of vulnerability using burpsuite.</a:t>
            </a:r>
          </a:p>
        </p:txBody>
      </p:sp>
      <p:pic>
        <p:nvPicPr>
          <p:cNvPr id="6" name="task3">
            <a:hlinkClick r:id="" action="ppaction://media"/>
            <a:extLst>
              <a:ext uri="{FF2B5EF4-FFF2-40B4-BE49-F238E27FC236}">
                <a16:creationId xmlns:a16="http://schemas.microsoft.com/office/drawing/2014/main" id="{91CE92AC-1D1C-6627-772A-F69DD5624E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9200" y="973393"/>
            <a:ext cx="9753600" cy="5486400"/>
          </a:xfrm>
          <a:prstGeom prst="rect">
            <a:avLst/>
          </a:prstGeom>
        </p:spPr>
      </p:pic>
    </p:spTree>
    <p:extLst>
      <p:ext uri="{BB962C8B-B14F-4D97-AF65-F5344CB8AC3E}">
        <p14:creationId xmlns:p14="http://schemas.microsoft.com/office/powerpoint/2010/main" val="202588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1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ask_3">
            <a:hlinkClick r:id="" action="ppaction://media"/>
            <a:extLst>
              <a:ext uri="{FF2B5EF4-FFF2-40B4-BE49-F238E27FC236}">
                <a16:creationId xmlns:a16="http://schemas.microsoft.com/office/drawing/2014/main" id="{2BD82216-EAF4-3301-1A77-D7C7C0AA494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88025" y="1007807"/>
            <a:ext cx="9615949" cy="5408971"/>
          </a:xfrm>
          <a:prstGeom prst="rect">
            <a:avLst/>
          </a:prstGeom>
        </p:spPr>
      </p:pic>
      <p:sp>
        <p:nvSpPr>
          <p:cNvPr id="6" name="Title 5">
            <a:extLst>
              <a:ext uri="{FF2B5EF4-FFF2-40B4-BE49-F238E27FC236}">
                <a16:creationId xmlns:a16="http://schemas.microsoft.com/office/drawing/2014/main" id="{D8F1D9E5-BAA7-1726-E779-DBDBD0C9BEDF}"/>
              </a:ext>
            </a:extLst>
          </p:cNvPr>
          <p:cNvSpPr txBox="1">
            <a:spLocks/>
          </p:cNvSpPr>
          <p:nvPr/>
        </p:nvSpPr>
        <p:spPr>
          <a:xfrm>
            <a:off x="820422" y="235974"/>
            <a:ext cx="10339191" cy="48178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spc="0">
                <a:solidFill>
                  <a:schemeClr val="bg1"/>
                </a:solidFill>
                <a:latin typeface="+mj-lt"/>
                <a:ea typeface="+mj-ea"/>
                <a:cs typeface="Biome" panose="020B0503030204020804" pitchFamily="34" charset="0"/>
              </a:defRPr>
            </a:lvl1pPr>
          </a:lstStyle>
          <a:p>
            <a:pPr marL="285750" indent="-285750" algn="l">
              <a:lnSpc>
                <a:spcPct val="200000"/>
              </a:lnSpc>
              <a:buFont typeface="Arial" panose="020B0604020202020204" pitchFamily="34" charset="0"/>
              <a:buChar char="•"/>
            </a:pPr>
            <a:r>
              <a:rPr lang="en-US" sz="1600">
                <a:latin typeface="Arial Nova" panose="020B0504020202020204" pitchFamily="34" charset="0"/>
              </a:rPr>
              <a:t>Below is the video of vulnerability using browser.</a:t>
            </a:r>
          </a:p>
        </p:txBody>
      </p:sp>
    </p:spTree>
    <p:extLst>
      <p:ext uri="{BB962C8B-B14F-4D97-AF65-F5344CB8AC3E}">
        <p14:creationId xmlns:p14="http://schemas.microsoft.com/office/powerpoint/2010/main" val="5016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013CDD-A9AC-E7D3-02C4-4A0A03F8C334}"/>
              </a:ext>
            </a:extLst>
          </p:cNvPr>
          <p:cNvPicPr>
            <a:picLocks noChangeAspect="1"/>
          </p:cNvPicPr>
          <p:nvPr/>
        </p:nvPicPr>
        <p:blipFill>
          <a:blip r:embed="rId2"/>
          <a:stretch>
            <a:fillRect/>
          </a:stretch>
        </p:blipFill>
        <p:spPr>
          <a:xfrm>
            <a:off x="304800" y="705466"/>
            <a:ext cx="7782777" cy="4377812"/>
          </a:xfrm>
          <a:prstGeom prst="rect">
            <a:avLst/>
          </a:prstGeom>
        </p:spPr>
      </p:pic>
      <p:pic>
        <p:nvPicPr>
          <p:cNvPr id="7" name="Picture 6">
            <a:extLst>
              <a:ext uri="{FF2B5EF4-FFF2-40B4-BE49-F238E27FC236}">
                <a16:creationId xmlns:a16="http://schemas.microsoft.com/office/drawing/2014/main" id="{4D190932-DD6E-C53D-FC93-381C7F37B4B2}"/>
              </a:ext>
            </a:extLst>
          </p:cNvPr>
          <p:cNvPicPr>
            <a:picLocks noChangeAspect="1"/>
          </p:cNvPicPr>
          <p:nvPr/>
        </p:nvPicPr>
        <p:blipFill>
          <a:blip r:embed="rId3"/>
          <a:stretch>
            <a:fillRect/>
          </a:stretch>
        </p:blipFill>
        <p:spPr>
          <a:xfrm>
            <a:off x="4422330" y="2310581"/>
            <a:ext cx="7546802" cy="4245076"/>
          </a:xfrm>
          <a:prstGeom prst="rect">
            <a:avLst/>
          </a:prstGeom>
        </p:spPr>
      </p:pic>
      <p:sp>
        <p:nvSpPr>
          <p:cNvPr id="8" name="Title 5">
            <a:extLst>
              <a:ext uri="{FF2B5EF4-FFF2-40B4-BE49-F238E27FC236}">
                <a16:creationId xmlns:a16="http://schemas.microsoft.com/office/drawing/2014/main" id="{E4351E66-2B68-6A49-B56C-AFCA2661662C}"/>
              </a:ext>
            </a:extLst>
          </p:cNvPr>
          <p:cNvSpPr txBox="1">
            <a:spLocks/>
          </p:cNvSpPr>
          <p:nvPr/>
        </p:nvSpPr>
        <p:spPr>
          <a:xfrm>
            <a:off x="820422" y="-4917"/>
            <a:ext cx="10339191" cy="48178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spc="0">
                <a:solidFill>
                  <a:schemeClr val="bg1"/>
                </a:solidFill>
                <a:latin typeface="+mj-lt"/>
                <a:ea typeface="+mj-ea"/>
                <a:cs typeface="Biome" panose="020B0503030204020804" pitchFamily="34" charset="0"/>
              </a:defRPr>
            </a:lvl1pPr>
          </a:lstStyle>
          <a:p>
            <a:pPr marL="285750" indent="-285750" algn="l">
              <a:lnSpc>
                <a:spcPct val="200000"/>
              </a:lnSpc>
              <a:buFont typeface="Arial" panose="020B0604020202020204" pitchFamily="34" charset="0"/>
              <a:buChar char="•"/>
            </a:pPr>
            <a:r>
              <a:rPr lang="en-US" sz="1600">
                <a:latin typeface="Arial Nova" panose="020B0504020202020204" pitchFamily="34" charset="0"/>
              </a:rPr>
              <a:t>Below is the screenshot of vulnerability using browser.</a:t>
            </a:r>
          </a:p>
        </p:txBody>
      </p:sp>
    </p:spTree>
    <p:extLst>
      <p:ext uri="{BB962C8B-B14F-4D97-AF65-F5344CB8AC3E}">
        <p14:creationId xmlns:p14="http://schemas.microsoft.com/office/powerpoint/2010/main" val="2994180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138333-4CBF-7BA9-C8FA-B5458FFD6A67}"/>
              </a:ext>
            </a:extLst>
          </p:cNvPr>
          <p:cNvSpPr>
            <a:spLocks noGrp="1"/>
          </p:cNvSpPr>
          <p:nvPr>
            <p:ph type="title"/>
          </p:nvPr>
        </p:nvSpPr>
        <p:spPr>
          <a:xfrm>
            <a:off x="2638373" y="2749661"/>
            <a:ext cx="6915254" cy="1358678"/>
          </a:xfrm>
        </p:spPr>
        <p:txBody>
          <a:bodyPr/>
          <a:lstStyle/>
          <a:p>
            <a:r>
              <a:rPr lang="en-US" dirty="0">
                <a:latin typeface="Algerian" panose="04020705040A02060702" pitchFamily="82" charset="0"/>
              </a:rPr>
              <a:t>Thank you</a:t>
            </a:r>
          </a:p>
        </p:txBody>
      </p:sp>
    </p:spTree>
    <p:extLst>
      <p:ext uri="{BB962C8B-B14F-4D97-AF65-F5344CB8AC3E}">
        <p14:creationId xmlns:p14="http://schemas.microsoft.com/office/powerpoint/2010/main" val="306334586"/>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26</TotalTime>
  <Words>437</Words>
  <Application>Microsoft Office PowerPoint</Application>
  <PresentationFormat>Widescreen</PresentationFormat>
  <Paragraphs>33</Paragraphs>
  <Slides>8</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Algerian</vt:lpstr>
      <vt:lpstr>Arial</vt:lpstr>
      <vt:lpstr>Arial Nova</vt:lpstr>
      <vt:lpstr>Biome</vt:lpstr>
      <vt:lpstr>Biome Light</vt:lpstr>
      <vt:lpstr>Calibri</vt:lpstr>
      <vt:lpstr>Segoe UI</vt:lpstr>
      <vt:lpstr>Office Theme</vt:lpstr>
      <vt:lpstr>REPORT</vt:lpstr>
      <vt:lpstr>Report</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dc:title>
  <dc:creator>SAKSHI CHANDANSHIVE</dc:creator>
  <cp:lastModifiedBy>SAKSHI CHANDANSHIVE</cp:lastModifiedBy>
  <cp:revision>1</cp:revision>
  <dcterms:created xsi:type="dcterms:W3CDTF">2024-01-31T06:48:10Z</dcterms:created>
  <dcterms:modified xsi:type="dcterms:W3CDTF">2024-01-31T07:14:42Z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